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6" roundtripDataSignature="AMtx7mhMjadUYqrAUnuJwkLru+dt7CJm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italic.fntdata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36" Type="http://customschemas.google.com/relationships/presentationmetadata" Target="meta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2a683f0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a2a683f0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30bd54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d30bd54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30bd54de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d30bd54de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30bd54de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d30bd54de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c53b7bc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2c53b7bc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7f74356df_0_1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gb7f74356df_0_1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gb7f74356df_0_1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3" name="Google Shape;21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4" name="Google Shape;21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6" name="Google Shape;21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0.gif"/><Relationship Id="rId5" Type="http://schemas.openxmlformats.org/officeDocument/2006/relationships/image" Target="../media/image2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Confidence intervals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2a683f004_0_0"/>
          <p:cNvSpPr txBox="1"/>
          <p:nvPr/>
        </p:nvSpPr>
        <p:spPr>
          <a:xfrm>
            <a:off x="560675" y="64182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IDEA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a2a683f004_0_0"/>
          <p:cNvSpPr txBox="1"/>
          <p:nvPr/>
        </p:nvSpPr>
        <p:spPr>
          <a:xfrm>
            <a:off x="707225" y="12704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time we take a sample from a population, the mean of our sample will be different (sampling error).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sample mean is a point estimation, it doesn’t give information about how much it can change this value if we take another sample.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we can’t simply blindly trust in our sample.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we know that the distribution of the sample means (the means of other samples that we might get) follows a normal distribution centered on the the population mean.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that, can we provide an interval around our sample mean where the population mean will likely be?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ga2a683f004_0_0"/>
          <p:cNvSpPr txBox="1"/>
          <p:nvPr/>
        </p:nvSpPr>
        <p:spPr>
          <a:xfrm>
            <a:off x="3755150" y="3371725"/>
            <a:ext cx="6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30bd54de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BEING SPECIFIC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d30bd54de6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How confident we want to be about our sample?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How likely is it that the population mean lies in a given interval around our mean?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need to set our confidence level and use the normal distribution centered on our sample mean to provide this estimation.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30bd54de6_0_18"/>
          <p:cNvSpPr txBox="1"/>
          <p:nvPr/>
        </p:nvSpPr>
        <p:spPr>
          <a:xfrm>
            <a:off x="622650" y="80362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WE NEED TO COMPUTE A CONFIDENCE INTERVAL?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d30bd54de6_0_18"/>
          <p:cNvSpPr txBox="1"/>
          <p:nvPr/>
        </p:nvSpPr>
        <p:spPr>
          <a:xfrm>
            <a:off x="693000" y="1898375"/>
            <a:ext cx="7758000" cy="25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sample!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sample mean.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sample size.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Our sample standard deviation (N-1, where N is the number of observations in the sample)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critical value for the distribution (t-student N&lt; 30 or normal distribution N &gt;= 30)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30bd54de6_0_2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STEPS TO COMPUTE THE CONFIDENCE INTERVAL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d30bd54de6_0_23"/>
          <p:cNvSpPr txBox="1"/>
          <p:nvPr/>
        </p:nvSpPr>
        <p:spPr>
          <a:xfrm>
            <a:off x="693000" y="1441275"/>
            <a:ext cx="77580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Set the confidence level: alpha = area under the distribution around the mean.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Find the critical value ( the value on the x-axis) where you need to stop to have the given alpha according to the distribution ( Zc or tc). 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we want to provide confidence intervals for proportions or ratios p the confidence interval is given by: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gd30bd54de6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450" y="3010450"/>
            <a:ext cx="35718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d30bd54de6_0_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6288" y="4249375"/>
            <a:ext cx="46482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c53b7bcbc_0_0"/>
          <p:cNvSpPr txBox="1"/>
          <p:nvPr/>
        </p:nvSpPr>
        <p:spPr>
          <a:xfrm>
            <a:off x="619325" y="9600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CONFIDENCE INTERVALS FOR A POPULATION MEAN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12c53b7bcbc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12c53b7bcbc_0_0"/>
          <p:cNvSpPr txBox="1"/>
          <p:nvPr/>
        </p:nvSpPr>
        <p:spPr>
          <a:xfrm>
            <a:off x="687575" y="1547025"/>
            <a:ext cx="7748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Every sample we take will give us a different sample mean which is different from the population mean.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confidence interval is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range of values around our sample mean that is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highly likely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contain the population mean.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Knowing that the sampling distribution ( the distribution of the means of many samples ) follows a normal distribution, we can provide such range of values as: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can compute this using </a:t>
            </a:r>
            <a:r>
              <a:rPr b="1" i="0" lang="en" sz="1400" u="none" cap="none" strike="noStrike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scipy.stats.norm.interval() </a:t>
            </a:r>
            <a:r>
              <a:rPr b="1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b="1" i="0" lang="en" sz="1400" u="none" cap="none" strike="noStrike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 scipy.stats.t.interval()</a:t>
            </a:r>
            <a:endParaRPr b="0" i="0" sz="1400" u="none" cap="none" strike="noStrike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